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7" r:id="rId33"/>
    <p:sldId id="298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9" r:id="rId43"/>
    <p:sldId id="301" r:id="rId44"/>
    <p:sldId id="300" r:id="rId45"/>
    <p:sldId id="296" r:id="rId46"/>
    <p:sldId id="302" r:id="rId47"/>
    <p:sldId id="303" r:id="rId48"/>
    <p:sldId id="304" r:id="rId49"/>
    <p:sldId id="305" r:id="rId50"/>
    <p:sldId id="306" r:id="rId51"/>
    <p:sldId id="31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6" r:id="rId60"/>
    <p:sldId id="315" r:id="rId61"/>
    <p:sldId id="317" r:id="rId62"/>
    <p:sldId id="318" r:id="rId63"/>
    <p:sldId id="319" r:id="rId64"/>
    <p:sldId id="320" r:id="rId65"/>
    <p:sldId id="321" r:id="rId66"/>
    <p:sldId id="325" r:id="rId67"/>
    <p:sldId id="326" r:id="rId68"/>
    <p:sldId id="324" r:id="rId69"/>
    <p:sldId id="327" r:id="rId70"/>
    <p:sldId id="328" r:id="rId71"/>
    <p:sldId id="329" r:id="rId72"/>
    <p:sldId id="330" r:id="rId73"/>
    <p:sldId id="332" r:id="rId74"/>
    <p:sldId id="333" r:id="rId75"/>
    <p:sldId id="334" r:id="rId76"/>
    <p:sldId id="331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72" r:id="rId111"/>
    <p:sldId id="368" r:id="rId112"/>
    <p:sldId id="369" r:id="rId113"/>
    <p:sldId id="370" r:id="rId114"/>
    <p:sldId id="371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352D8-6F8C-4104-B59B-B04E81850A21}" v="84" dt="2023-11-27T18:07:04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FC576-70BB-4450-A269-FC7D87A58E3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5BDC3-4A32-4F26-A21C-FA3008388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3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5BDC3-4A32-4F26-A21C-FA3008388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2DE6-587B-FD2E-02FD-7FB843FEF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8DAB6-484F-680B-6A6A-77A0E8721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466D0-5CF3-BBC3-4064-662CD494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2F57-989D-A3D4-89E9-4418546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576EC-31BA-600F-7D5D-281674BB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71AC-CE49-D031-5247-7B379FA4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D8598-6D23-8290-FF06-771AAB122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B25F6-D776-0E1A-9E7A-868D2707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2180-6AD2-5D91-F134-DC71F49B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C133-1091-4A88-F19F-FAEB3A16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7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E2927-A196-612E-8E4F-89D35AED4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0AA33-E8FD-DD00-0B98-758BA462D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13DB-D054-24E5-F175-07E48382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D73B-7D0F-FC40-5231-F96C7F95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CD59-598D-28F9-1ED6-6FA59730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6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458B-48CE-5373-52B2-99664895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AF41-C118-6B96-9CE2-A2A8CFE2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EB22-3982-082D-FDA7-C3389767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E4B8-9DE8-A0FF-7C4E-42490324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44AC6-5823-7DFC-AB82-C93B9FD0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5E51-6323-3FA6-F812-40E45BD7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ED152-4C0A-CC44-0B20-8AB6EC06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9EA8A-41AB-2141-79BF-FDCC1AAE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F8DB2-48B8-708A-E2F4-0B5003E0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35A94-5AE6-304F-560F-1AC0D963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7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797D-611F-F763-B94F-5F417B72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DF39-4930-8E31-2A81-711B51668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5A9B9-A6DE-73C9-1D3A-F0392A07B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77539-3E5A-E54A-51DC-9922652E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B0DD6-D64F-452D-FE6D-E26E1314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146D4-4335-E7EE-4C13-AED28144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1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69A6-5911-544B-34E1-4EDDAACF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E7E8F-622F-A68E-3ECD-89A642DD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8A9DB-521D-A214-FD62-6588AC65E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0B891-13BC-30E1-F53D-D09D041C3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EE8BE-F603-E28E-FB51-4563BCA4C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99DAD-AC5A-A740-2E84-5964B885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CECDA-D947-7852-C9FA-78AAEB81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A142F-5443-A0A2-03E1-1EF4318E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8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5DD-E11D-3035-254F-3B9F57F2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C39FB-B321-5CA4-A126-1D96D37B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3F5FD-9D42-EEE6-53F7-896D0BB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30EC6-D25B-C62D-0011-16C05A9A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CC3B7-2EC0-32A0-5E1C-A133B9F6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2B07C-0B17-E3AC-EB7C-5BD69540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AF55F-E8BE-207E-A645-7372A3F5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2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F628-CBEF-9972-5848-574EB17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699B-46F2-F077-E6E5-C5004859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1F4E5-9656-7BEA-1AD6-B17B0C22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B743F-893F-4549-3EAA-FA434AC4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B345A-3D05-14E8-03F6-9B718517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91486-CEF4-0C8F-747D-5F3F8AB0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62BD-2C5B-2EDF-9CB9-8867A37A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892D8-7D1A-A10F-4E99-B63C31826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4B85A-BCBC-B508-CA77-459A181AE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91F7-F2AE-1EB2-1A73-795183BB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2762D-C939-CA38-24C6-79BADCEE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2F807-18B5-DE82-A897-821E7F24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7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7FB85-8A46-B23F-7EF8-0847FA44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9D8B4-D313-84E5-B40D-2B0DB027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807D3-F19B-1B72-AF66-B846CFD27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79C58-D066-44C8-ABCE-AA1FE9CEF9B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8C477-5A1D-40A7-D70C-9C68CAA02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F767-37C9-07DB-4D69-AE6FD321E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DDED5-C991-4DB9-90EA-CADA9317E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9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763" y="2235200"/>
            <a:ext cx="10178473" cy="2387600"/>
          </a:xfrm>
        </p:spPr>
        <p:txBody>
          <a:bodyPr anchor="ctr">
            <a:noAutofit/>
          </a:bodyPr>
          <a:lstStyle/>
          <a:p>
            <a:r>
              <a:rPr lang="en-US" sz="10000" dirty="0">
                <a:latin typeface="Rockwell Extra Bold" panose="02060903040505020403" pitchFamily="18" charset="0"/>
              </a:rPr>
              <a:t>Introduction to O.O.P</a:t>
            </a:r>
          </a:p>
        </p:txBody>
      </p:sp>
    </p:spTree>
    <p:extLst>
      <p:ext uri="{BB962C8B-B14F-4D97-AF65-F5344CB8AC3E}">
        <p14:creationId xmlns:p14="http://schemas.microsoft.com/office/powerpoint/2010/main" val="357536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 descr="Save 80% on The Elder Scrolls V: Skyrim Special Edition on Steam">
            <a:extLst>
              <a:ext uri="{FF2B5EF4-FFF2-40B4-BE49-F238E27FC236}">
                <a16:creationId xmlns:a16="http://schemas.microsoft.com/office/drawing/2014/main" id="{A86EA892-CDBE-B7EB-D98D-40162157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1" y="3209027"/>
            <a:ext cx="5474898" cy="30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B51F6-86D2-02DF-D8DF-64ED8A0073DC}"/>
              </a:ext>
            </a:extLst>
          </p:cNvPr>
          <p:cNvSpPr txBox="1"/>
          <p:nvPr/>
        </p:nvSpPr>
        <p:spPr>
          <a:xfrm>
            <a:off x="1482436" y="1657040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Name: </a:t>
            </a:r>
            <a:r>
              <a:rPr lang="en-US" dirty="0" err="1">
                <a:latin typeface="Rockwell Extra Bold" panose="02060903040505020403" pitchFamily="18" charset="0"/>
              </a:rPr>
              <a:t>Dovahkiin</a:t>
            </a:r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Hp: 100</a:t>
            </a:r>
          </a:p>
          <a:p>
            <a:r>
              <a:rPr lang="en-US" dirty="0" err="1">
                <a:latin typeface="Rockwell Extra Bold" panose="02060903040505020403" pitchFamily="18" charset="0"/>
              </a:rPr>
              <a:t>Mp</a:t>
            </a:r>
            <a:r>
              <a:rPr lang="en-US" dirty="0">
                <a:latin typeface="Rockwell Extra Bold" panose="02060903040505020403" pitchFamily="18" charset="0"/>
              </a:rPr>
              <a:t>: 200</a:t>
            </a:r>
          </a:p>
          <a:p>
            <a:r>
              <a:rPr lang="en-US" dirty="0" err="1">
                <a:latin typeface="Rockwell Extra Bold" panose="02060903040505020403" pitchFamily="18" charset="0"/>
              </a:rPr>
              <a:t>Sp</a:t>
            </a:r>
            <a:r>
              <a:rPr lang="en-US" dirty="0">
                <a:latin typeface="Rockwell Extra Bold" panose="02060903040505020403" pitchFamily="18" charset="0"/>
              </a:rPr>
              <a:t>: 150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Items: “Sword”,…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CEA20-F52E-5BE9-7CFA-57D1D0E7B621}"/>
              </a:ext>
            </a:extLst>
          </p:cNvPr>
          <p:cNvSpPr txBox="1"/>
          <p:nvPr/>
        </p:nvSpPr>
        <p:spPr>
          <a:xfrm>
            <a:off x="6935117" y="1657040"/>
            <a:ext cx="14824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ckwell Extra Bold" panose="02060903040505020403" pitchFamily="18" charset="0"/>
              </a:rPr>
              <a:t>Name: Bandit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Hp: 35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Mp</a:t>
            </a:r>
            <a:r>
              <a:rPr lang="en-US" sz="900" dirty="0">
                <a:latin typeface="Rockwell Extra Bold" panose="02060903040505020403" pitchFamily="18" charset="0"/>
              </a:rPr>
              <a:t>: 120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Sp</a:t>
            </a:r>
            <a:r>
              <a:rPr lang="en-US" sz="900" dirty="0">
                <a:latin typeface="Rockwell Extra Bold" panose="02060903040505020403" pitchFamily="18" charset="0"/>
              </a:rPr>
              <a:t>: 80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Items: “Sword”,…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49CBE-6D22-89A5-911A-FCD3E9EE04C1}"/>
              </a:ext>
            </a:extLst>
          </p:cNvPr>
          <p:cNvSpPr txBox="1"/>
          <p:nvPr/>
        </p:nvSpPr>
        <p:spPr>
          <a:xfrm>
            <a:off x="8696036" y="1657040"/>
            <a:ext cx="14824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ckwell Extra Bold" panose="02060903040505020403" pitchFamily="18" charset="0"/>
              </a:rPr>
              <a:t>Name: Bandit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Hp: 35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Mp</a:t>
            </a:r>
            <a:r>
              <a:rPr lang="en-US" sz="900" dirty="0">
                <a:latin typeface="Rockwell Extra Bold" panose="02060903040505020403" pitchFamily="18" charset="0"/>
              </a:rPr>
              <a:t>: 120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Sp</a:t>
            </a:r>
            <a:r>
              <a:rPr lang="en-US" sz="900" dirty="0">
                <a:latin typeface="Rockwell Extra Bold" panose="02060903040505020403" pitchFamily="18" charset="0"/>
              </a:rPr>
              <a:t>: 80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Items: “Sword”,…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AD1BD-334B-6318-802B-C7B126F27D5A}"/>
              </a:ext>
            </a:extLst>
          </p:cNvPr>
          <p:cNvSpPr txBox="1"/>
          <p:nvPr/>
        </p:nvSpPr>
        <p:spPr>
          <a:xfrm>
            <a:off x="10456955" y="1657040"/>
            <a:ext cx="14824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ckwell Extra Bold" panose="02060903040505020403" pitchFamily="18" charset="0"/>
              </a:rPr>
              <a:t>Name: Bandit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Hp: 35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Mp</a:t>
            </a:r>
            <a:r>
              <a:rPr lang="en-US" sz="900" dirty="0">
                <a:latin typeface="Rockwell Extra Bold" panose="02060903040505020403" pitchFamily="18" charset="0"/>
              </a:rPr>
              <a:t>: 120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Sp</a:t>
            </a:r>
            <a:r>
              <a:rPr lang="en-US" sz="900" dirty="0">
                <a:latin typeface="Rockwell Extra Bold" panose="02060903040505020403" pitchFamily="18" charset="0"/>
              </a:rPr>
              <a:t>: 80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Items: “Sword”,…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0CFAA-244D-BDF5-0D88-BEA9057460C2}"/>
              </a:ext>
            </a:extLst>
          </p:cNvPr>
          <p:cNvSpPr txBox="1"/>
          <p:nvPr/>
        </p:nvSpPr>
        <p:spPr>
          <a:xfrm>
            <a:off x="6935117" y="4275953"/>
            <a:ext cx="14824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ckwell Extra Bold" panose="02060903040505020403" pitchFamily="18" charset="0"/>
              </a:rPr>
              <a:t>Name: Bandit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Hp: 35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Mp</a:t>
            </a:r>
            <a:r>
              <a:rPr lang="en-US" sz="900" dirty="0">
                <a:latin typeface="Rockwell Extra Bold" panose="02060903040505020403" pitchFamily="18" charset="0"/>
              </a:rPr>
              <a:t>: 120</a:t>
            </a:r>
          </a:p>
          <a:p>
            <a:r>
              <a:rPr lang="en-US" sz="900" dirty="0" err="1">
                <a:latin typeface="Rockwell Extra Bold" panose="02060903040505020403" pitchFamily="18" charset="0"/>
              </a:rPr>
              <a:t>Sp</a:t>
            </a:r>
            <a:r>
              <a:rPr lang="en-US" sz="900" dirty="0">
                <a:latin typeface="Rockwell Extra Bold" panose="02060903040505020403" pitchFamily="18" charset="0"/>
              </a:rPr>
              <a:t>: 80</a:t>
            </a:r>
          </a:p>
          <a:p>
            <a:r>
              <a:rPr lang="en-US" sz="900" dirty="0">
                <a:latin typeface="Rockwell Extra Bold" panose="02060903040505020403" pitchFamily="18" charset="0"/>
              </a:rPr>
              <a:t>Items: “Sword”,…</a:t>
            </a:r>
          </a:p>
        </p:txBody>
      </p:sp>
      <p:pic>
        <p:nvPicPr>
          <p:cNvPr id="2052" name="Picture 4" descr="Bandit - Skyrim Wiki">
            <a:extLst>
              <a:ext uri="{FF2B5EF4-FFF2-40B4-BE49-F238E27FC236}">
                <a16:creationId xmlns:a16="http://schemas.microsoft.com/office/drawing/2014/main" id="{03ABCF42-B2A4-D606-E262-E1CE7F216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11" y="2527541"/>
            <a:ext cx="576680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andit - Skyrim Wiki">
            <a:extLst>
              <a:ext uri="{FF2B5EF4-FFF2-40B4-BE49-F238E27FC236}">
                <a16:creationId xmlns:a16="http://schemas.microsoft.com/office/drawing/2014/main" id="{C7B51DC3-025B-6A3B-2E26-AD4434845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33" y="2527541"/>
            <a:ext cx="576680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andit - Skyrim Wiki">
            <a:extLst>
              <a:ext uri="{FF2B5EF4-FFF2-40B4-BE49-F238E27FC236}">
                <a16:creationId xmlns:a16="http://schemas.microsoft.com/office/drawing/2014/main" id="{5ECFE322-C1E3-5A0D-E62C-CBB8C53C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855" y="2527541"/>
            <a:ext cx="576680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andit - Skyrim Wiki">
            <a:extLst>
              <a:ext uri="{FF2B5EF4-FFF2-40B4-BE49-F238E27FC236}">
                <a16:creationId xmlns:a16="http://schemas.microsoft.com/office/drawing/2014/main" id="{31F871D9-0D9D-CF18-B12D-53F1171B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11" y="5158422"/>
            <a:ext cx="576680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23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Private access modifier basically tells everyone else that this data is inaccessible and hidden.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So you can’t manipulate that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BBE42-AC3E-C32C-963E-0BA676EB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41" y="2665563"/>
            <a:ext cx="6199908" cy="13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7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Private is the default access modifier.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So if you don’t specify any access modifier, it will always be private by default.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6B0E2-3B06-B18B-356D-6CA0D097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29" y="2136024"/>
            <a:ext cx="3577088" cy="30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8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There are multiple access modifiers, such as: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private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private protected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protected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protected internal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internal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public 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WE ARE ONLY INTERESTED IN 3.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Private and Public.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Protected which we will learn about later.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6B0E2-3B06-B18B-356D-6CA0D097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929" y="2136024"/>
            <a:ext cx="3577088" cy="30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8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As a rule of thumb.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Variables should ALWAYS be private.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Methods should Mostly be public.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8F776-D803-770B-E6C0-9E5459D7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16" y="861351"/>
            <a:ext cx="6906884" cy="57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8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Sometimes we might have extra methods that the user shouldn’t care about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8F776-D803-770B-E6C0-9E5459D7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16" y="861351"/>
            <a:ext cx="6906884" cy="572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2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For example, we can split take damage into 2 parts, take health damage and take mana damage.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57D97-DBF6-4425-025C-E6B480B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06" y="1642813"/>
            <a:ext cx="419158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This helps us split our functionalities and make our code simpler. But in turn, it will grant others access to those methods.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Those methods are only there to clean up my method.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And not for external use.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You can’t just take stamina damage on it’s own.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57D97-DBF6-4425-025C-E6B480BA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06" y="1642813"/>
            <a:ext cx="419158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4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Now we have ensured that we can’t call those methods outside the class by accident.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They are the HOW of our method.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Methods should only represent the WHAT of the system.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Like what functionality does my class have.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Not how it implements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A8D26-EC4D-2E5C-EFF8-97231F40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2" y="1524814"/>
            <a:ext cx="413442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7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if we need to read the name of one of our characters? For example, printing that 2 characters are fighting.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A248E-01C1-07AF-D208-0DE586A5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02" y="3143210"/>
            <a:ext cx="512516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would have to turn our variable public, but that would break encapsulation.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A248E-01C1-07AF-D208-0DE586A5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02" y="3143210"/>
            <a:ext cx="512516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2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1006763" y="2235200"/>
            <a:ext cx="101784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Grouping Data</a:t>
            </a:r>
          </a:p>
        </p:txBody>
      </p:sp>
    </p:spTree>
    <p:extLst>
      <p:ext uri="{BB962C8B-B14F-4D97-AF65-F5344CB8AC3E}">
        <p14:creationId xmlns:p14="http://schemas.microsoft.com/office/powerpoint/2010/main" val="156992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647699" y="2235200"/>
            <a:ext cx="108966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554581046"/>
      </p:ext>
    </p:extLst>
  </p:cSld>
  <p:clrMapOvr>
    <a:masterClrMapping/>
  </p:clrMapOvr>
  <p:transition spd="slow">
    <p:push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Remember, variables should never be public. Only in really rare cases which is mostly never.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But methods can be public!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can define a method that asks the object WHAT is its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2B6AC-9DA0-48E0-4E6F-A4E0E9D4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43" y="1394119"/>
            <a:ext cx="3502420" cy="1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then use it freely without breaking encapsulation!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are ensuring that our data is only handled according to set rules and logic of our own.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65CC-8F4A-4C67-6AAC-9C8A3479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87" y="3578861"/>
            <a:ext cx="9745922" cy="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3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we just defined is called a Getter.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It’s a method that simply returns a value of a variable.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can add additional logic to return it in a special way if we would like, which is the main purpose. It handles the outside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65CC-8F4A-4C67-6AAC-9C8A3479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87" y="4769307"/>
            <a:ext cx="9745922" cy="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And to change a value of our class, we can also do something similar! 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can define a Setter.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We are free to add any sort of validation / logic to our getters and setters.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056C-82F5-DAAE-1544-E503321E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83" y="3429000"/>
            <a:ext cx="4495088" cy="1407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C7EB6-7809-090F-60C7-B93A6EE8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48" y="1085523"/>
            <a:ext cx="297221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7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It might be tedious to define a getter and a setter for every variable.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And also their names can be long.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So in C# there is an easier way to define both getters and setters called a Property.</a:t>
            </a:r>
          </a:p>
        </p:txBody>
      </p:sp>
    </p:spTree>
    <p:extLst>
      <p:ext uri="{BB962C8B-B14F-4D97-AF65-F5344CB8AC3E}">
        <p14:creationId xmlns:p14="http://schemas.microsoft.com/office/powerpoint/2010/main" val="424443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Properties are basically a hybrid between variables and methods.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BC2B-56F4-24E3-6820-11899836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20" y="1986479"/>
            <a:ext cx="318179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3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They are defined exactly like a variable.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But they contain a body.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BC2B-56F4-24E3-6820-11899836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20" y="1986479"/>
            <a:ext cx="318179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3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You can define 2 methods inside of them.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One of them is get.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To define a get you just write get keyword, open body and treat it as a getter.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E9A7F-C3BD-2E2A-A00B-BD698205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481" y="2448145"/>
            <a:ext cx="4020540" cy="19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7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Get can also have any access modifier other than public.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If it has no access modifier, it’s by default the same as access modifier of the property. 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BUT you cant declare it as public.</a:t>
            </a:r>
          </a:p>
          <a:p>
            <a:endParaRPr lang="en-US" dirty="0">
              <a:latin typeface="Rockwell Extra Bold" panose="020609030405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C800B-626F-0BCA-963D-5B21C00F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180" y="1393675"/>
            <a:ext cx="2410161" cy="172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4243B-45ED-E683-E7CD-79D08F021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80" y="3168540"/>
            <a:ext cx="2514951" cy="1619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9ABCE-FBF0-DB17-7FE4-1246C7777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837" y="4914826"/>
            <a:ext cx="221963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2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Grouping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575092" y="2201218"/>
            <a:ext cx="3094010" cy="300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Name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Health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Mana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Stamina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Item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876DC3-EDFB-C4B2-1805-B4CC63B64C46}"/>
              </a:ext>
            </a:extLst>
          </p:cNvPr>
          <p:cNvSpPr txBox="1">
            <a:spLocks/>
          </p:cNvSpPr>
          <p:nvPr/>
        </p:nvSpPr>
        <p:spPr>
          <a:xfrm>
            <a:off x="0" y="1652002"/>
            <a:ext cx="3094010" cy="549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Character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697CB-96C8-5513-CB0F-AC620111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204" y="1926610"/>
            <a:ext cx="3019846" cy="1200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C5BD2-DC61-987C-C327-4E29E7B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546" y="1494817"/>
            <a:ext cx="222916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3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 other method is set.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Set has a hidden parameter called value which is the input.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F0E06-B489-4A5D-5A79-8B1D27B8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059" y="2124978"/>
            <a:ext cx="308653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9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To use properties, you simply use them just as variables.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C7971-5BD8-540F-B685-811A96B3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42" y="2924356"/>
            <a:ext cx="8109516" cy="119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2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45633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By default, any public member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should be Capitalized (CamelCase)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Meanwhile private members should be </a:t>
            </a:r>
            <a:r>
              <a:rPr lang="en-US" dirty="0" err="1">
                <a:latin typeface="Rockwell Extra Bold" panose="02060903040505020403" pitchFamily="18" charset="0"/>
              </a:rPr>
              <a:t>snakeCase</a:t>
            </a:r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(Only first letter is not capitalized, </a:t>
            </a:r>
            <a:r>
              <a:rPr lang="en-US" dirty="0" err="1">
                <a:latin typeface="Rockwell Extra Bold" panose="02060903040505020403" pitchFamily="18" charset="0"/>
              </a:rPr>
              <a:t>everyfirst</a:t>
            </a:r>
            <a:r>
              <a:rPr lang="en-US" dirty="0">
                <a:latin typeface="Rockwell Extra Bold" panose="02060903040505020403" pitchFamily="18" charset="0"/>
              </a:rPr>
              <a:t> letter of every word after is capitalized)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This helps differentiate between public and private members.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D1523-EE06-4ADD-5D8A-3A0B70AC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577" y="1600651"/>
            <a:ext cx="4940062" cy="36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7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Grouping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575092" y="2201218"/>
            <a:ext cx="3094010" cy="300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Name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Health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Mana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Stamina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Item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876DC3-EDFB-C4B2-1805-B4CC63B64C46}"/>
              </a:ext>
            </a:extLst>
          </p:cNvPr>
          <p:cNvSpPr txBox="1">
            <a:spLocks/>
          </p:cNvSpPr>
          <p:nvPr/>
        </p:nvSpPr>
        <p:spPr>
          <a:xfrm>
            <a:off x="0" y="1652002"/>
            <a:ext cx="3094010" cy="549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Player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AD2973-EDB6-75F0-D827-1ECBC35C8B42}"/>
              </a:ext>
            </a:extLst>
          </p:cNvPr>
          <p:cNvSpPr txBox="1">
            <a:spLocks/>
          </p:cNvSpPr>
          <p:nvPr/>
        </p:nvSpPr>
        <p:spPr>
          <a:xfrm>
            <a:off x="5057952" y="2201218"/>
            <a:ext cx="3094010" cy="3004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Name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Health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Mana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Stamina</a:t>
            </a:r>
          </a:p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Item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E5D240-8AF5-FC3F-8828-8F09510CC7C1}"/>
              </a:ext>
            </a:extLst>
          </p:cNvPr>
          <p:cNvSpPr txBox="1">
            <a:spLocks/>
          </p:cNvSpPr>
          <p:nvPr/>
        </p:nvSpPr>
        <p:spPr>
          <a:xfrm>
            <a:off x="4482860" y="1652002"/>
            <a:ext cx="3094010" cy="549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Enemy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D8D89-F552-06DA-5FF1-D978C9E7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96" y="2750975"/>
            <a:ext cx="360095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1006763" y="2235200"/>
            <a:ext cx="101784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464250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30D5C-883A-D7B7-59D1-3469258F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454" y="1785667"/>
            <a:ext cx="6108546" cy="328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55247-174F-19C5-1ACE-BBDFF42CFCF1}"/>
              </a:ext>
            </a:extLst>
          </p:cNvPr>
          <p:cNvSpPr txBox="1"/>
          <p:nvPr/>
        </p:nvSpPr>
        <p:spPr>
          <a:xfrm>
            <a:off x="0" y="2361251"/>
            <a:ext cx="29648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 class is simply a user defined reference datatype.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Just like int[].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A class is a data container too.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 CONTAINS data.</a:t>
            </a:r>
          </a:p>
        </p:txBody>
      </p:sp>
    </p:spTree>
    <p:extLst>
      <p:ext uri="{BB962C8B-B14F-4D97-AF65-F5344CB8AC3E}">
        <p14:creationId xmlns:p14="http://schemas.microsoft.com/office/powerpoint/2010/main" val="2237317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30D5C-883A-D7B7-59D1-3469258F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54" y="1785667"/>
            <a:ext cx="6108546" cy="328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55247-174F-19C5-1ACE-BBDFF42CFCF1}"/>
              </a:ext>
            </a:extLst>
          </p:cNvPr>
          <p:cNvSpPr txBox="1"/>
          <p:nvPr/>
        </p:nvSpPr>
        <p:spPr>
          <a:xfrm>
            <a:off x="0" y="2361251"/>
            <a:ext cx="296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It’s a template for how the data is stored and structured.</a:t>
            </a:r>
          </a:p>
        </p:txBody>
      </p:sp>
    </p:spTree>
    <p:extLst>
      <p:ext uri="{BB962C8B-B14F-4D97-AF65-F5344CB8AC3E}">
        <p14:creationId xmlns:p14="http://schemas.microsoft.com/office/powerpoint/2010/main" val="1913448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1006763" y="2235200"/>
            <a:ext cx="101784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31970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6544-F278-3F84-2F4F-B5A0CFA8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7344"/>
            <a:ext cx="4905554" cy="5853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 can be defined inside or outside a namespace.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 can also be defined inside another class (Like class Program)</a:t>
            </a:r>
          </a:p>
        </p:txBody>
      </p:sp>
    </p:spTree>
    <p:extLst>
      <p:ext uri="{BB962C8B-B14F-4D97-AF65-F5344CB8AC3E}">
        <p14:creationId xmlns:p14="http://schemas.microsoft.com/office/powerpoint/2010/main" val="710366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 definition is composed of 3 parts.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F1DA5-DEC3-43EA-DDDF-742D6540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1" y="3942273"/>
            <a:ext cx="11454378" cy="1319840"/>
          </a:xfrm>
          <a:prstGeom prst="rect">
            <a:avLst/>
          </a:prstGeom>
        </p:spPr>
      </p:pic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EFB686-10FD-EBA9-F8B2-9911017FC6DD}"/>
              </a:ext>
            </a:extLst>
          </p:cNvPr>
          <p:cNvSpPr/>
          <p:nvPr/>
        </p:nvSpPr>
        <p:spPr>
          <a:xfrm>
            <a:off x="-715992" y="3743864"/>
            <a:ext cx="957532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63D82B-356D-514F-FD1E-5521AE8E580E}"/>
              </a:ext>
            </a:extLst>
          </p:cNvPr>
          <p:cNvSpPr/>
          <p:nvPr/>
        </p:nvSpPr>
        <p:spPr>
          <a:xfrm>
            <a:off x="12192000" y="3743863"/>
            <a:ext cx="957532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1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763" y="2235200"/>
            <a:ext cx="10178473" cy="2387600"/>
          </a:xfrm>
        </p:spPr>
        <p:txBody>
          <a:bodyPr anchor="ctr">
            <a:noAutofit/>
          </a:bodyPr>
          <a:lstStyle/>
          <a:p>
            <a:r>
              <a:rPr lang="en-US" sz="10000" dirty="0">
                <a:latin typeface="Rockwell Extra Bold" panose="02060903040505020403" pitchFamily="18" charset="0"/>
              </a:rPr>
              <a:t>Data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C5EE9F-009F-4DDF-33BE-708E9035781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42926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 keyword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F1DA5-DEC3-43EA-DDDF-742D6540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1" y="3942273"/>
            <a:ext cx="11454378" cy="1319840"/>
          </a:xfrm>
          <a:prstGeom prst="rect">
            <a:avLst/>
          </a:prstGeom>
        </p:spPr>
      </p:pic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EFB686-10FD-EBA9-F8B2-9911017FC6DD}"/>
              </a:ext>
            </a:extLst>
          </p:cNvPr>
          <p:cNvSpPr/>
          <p:nvPr/>
        </p:nvSpPr>
        <p:spPr>
          <a:xfrm>
            <a:off x="-3660104" y="3743864"/>
            <a:ext cx="6845756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63D82B-356D-514F-FD1E-5521AE8E580E}"/>
              </a:ext>
            </a:extLst>
          </p:cNvPr>
          <p:cNvSpPr/>
          <p:nvPr/>
        </p:nvSpPr>
        <p:spPr>
          <a:xfrm>
            <a:off x="5781368" y="3743863"/>
            <a:ext cx="13778796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2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Access Modifier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Controls scope visibility.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(More on that later)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F1DA5-DEC3-43EA-DDDF-742D6540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1" y="3942273"/>
            <a:ext cx="11454378" cy="1319840"/>
          </a:xfrm>
          <a:prstGeom prst="rect">
            <a:avLst/>
          </a:prstGeom>
        </p:spPr>
      </p:pic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EFB686-10FD-EBA9-F8B2-9911017FC6DD}"/>
              </a:ext>
            </a:extLst>
          </p:cNvPr>
          <p:cNvSpPr/>
          <p:nvPr/>
        </p:nvSpPr>
        <p:spPr>
          <a:xfrm>
            <a:off x="-3660104" y="3743864"/>
            <a:ext cx="4250039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63D82B-356D-514F-FD1E-5521AE8E580E}"/>
              </a:ext>
            </a:extLst>
          </p:cNvPr>
          <p:cNvSpPr/>
          <p:nvPr/>
        </p:nvSpPr>
        <p:spPr>
          <a:xfrm>
            <a:off x="3569110" y="3743863"/>
            <a:ext cx="15991054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85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 Name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Same name rules as variables and functions.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F1DA5-DEC3-43EA-DDDF-742D6540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1" y="3942273"/>
            <a:ext cx="11454378" cy="1319840"/>
          </a:xfrm>
          <a:prstGeom prst="rect">
            <a:avLst/>
          </a:prstGeom>
        </p:spPr>
      </p:pic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EFB686-10FD-EBA9-F8B2-9911017FC6DD}"/>
              </a:ext>
            </a:extLst>
          </p:cNvPr>
          <p:cNvSpPr/>
          <p:nvPr/>
        </p:nvSpPr>
        <p:spPr>
          <a:xfrm>
            <a:off x="-3660104" y="3743864"/>
            <a:ext cx="9159204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63D82B-356D-514F-FD1E-5521AE8E580E}"/>
              </a:ext>
            </a:extLst>
          </p:cNvPr>
          <p:cNvSpPr/>
          <p:nvPr/>
        </p:nvSpPr>
        <p:spPr>
          <a:xfrm>
            <a:off x="9227126" y="3743863"/>
            <a:ext cx="10333037" cy="213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38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Any variable defined in the main scope/body of the class is called a member field.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A281-D921-0CCF-2845-0F112CC6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56" y="1879600"/>
            <a:ext cx="530768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3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Variables must also have an access modifier just like class.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For now we will only write public access modifier.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A281-D921-0CCF-2845-0F112CC6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56" y="1879600"/>
            <a:ext cx="530768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5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>
                <a:latin typeface="Rockwell Extra Bold" panose="02060903040505020403" pitchFamily="18" charset="0"/>
              </a:rPr>
              <a:t>Class</a:t>
            </a:r>
            <a:endParaRPr lang="en-US" sz="3600" dirty="0">
              <a:latin typeface="Rockwell Extra Bold" panose="020609030405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647699" y="2235200"/>
            <a:ext cx="108966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Class Instantiation</a:t>
            </a:r>
          </a:p>
        </p:txBody>
      </p:sp>
    </p:spTree>
    <p:extLst>
      <p:ext uri="{BB962C8B-B14F-4D97-AF65-F5344CB8AC3E}">
        <p14:creationId xmlns:p14="http://schemas.microsoft.com/office/powerpoint/2010/main" val="2280704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Here Character is what’s known as a user defined type.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It’s a reference type similar to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A281-D921-0CCF-2845-0F112CC6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56" y="1879600"/>
            <a:ext cx="530768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75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2964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start creating variables of type character!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Variables of type of a class are called OBJECTS.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83AA-8D2E-1F06-76BB-3509CB06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16" y="2159001"/>
            <a:ext cx="7922384" cy="25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52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But, how do we use that new datatype?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can’t just say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player = “</a:t>
            </a:r>
            <a:r>
              <a:rPr lang="en-US" dirty="0" err="1">
                <a:latin typeface="Rockwell Extra Bold" panose="02060903040505020403" pitchFamily="18" charset="0"/>
              </a:rPr>
              <a:t>Dovahkiin</a:t>
            </a:r>
            <a:r>
              <a:rPr lang="en-US" dirty="0">
                <a:latin typeface="Rockwell Extra Bold" panose="02060903040505020403" pitchFamily="18" charset="0"/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5C26C-F2D0-198B-8CAC-3C228AC8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44" y="2678143"/>
            <a:ext cx="7610656" cy="8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8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first need to </a:t>
            </a:r>
            <a:r>
              <a:rPr lang="en-US" i="1" dirty="0">
                <a:latin typeface="Rockwell Extra Bold" panose="02060903040505020403" pitchFamily="18" charset="0"/>
              </a:rPr>
              <a:t>Instantiate</a:t>
            </a:r>
            <a:r>
              <a:rPr lang="en-US" dirty="0">
                <a:latin typeface="Rockwell Extra Bold" panose="02060903040505020403" pitchFamily="18" charset="0"/>
              </a:rPr>
              <a:t> the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5C26C-F2D0-198B-8CAC-3C228AC8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44" y="2678143"/>
            <a:ext cx="7610656" cy="8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Name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String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Health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Mana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Stamina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Items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String[]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</p:txBody>
      </p:sp>
      <p:pic>
        <p:nvPicPr>
          <p:cNvPr id="1028" name="Picture 4" descr="Save 80% on The Elder Scrolls V: Skyrim Special Edition on Steam">
            <a:extLst>
              <a:ext uri="{FF2B5EF4-FFF2-40B4-BE49-F238E27FC236}">
                <a16:creationId xmlns:a16="http://schemas.microsoft.com/office/drawing/2014/main" id="{205178A3-C0B9-61DE-3CC1-8850D306F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45" y="1889185"/>
            <a:ext cx="5474898" cy="307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CD582C7-9DA2-C8B5-9048-B6C4FB13BEC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0268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Which is quite similar to arrays!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E1F1E-781F-77C2-E762-5D8EE5F2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770" y="3007582"/>
            <a:ext cx="8915230" cy="7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0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Notice the new keyword?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For now, anything that uses a new keyword will ALWAYS be a reference type.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(Except for something called a Struct, which we won’t talk about now but you could search it up if you would like!)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E1F1E-781F-77C2-E762-5D8EE5F2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670891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92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New keyword is followed by a “Function” called the constructor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E1F1E-781F-77C2-E762-5D8EE5F2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670891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8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Constructor method simply declares and initializes all fields.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 creates the key and the door needed.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E1F1E-781F-77C2-E762-5D8EE5F2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670891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09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ckwell Extra Bold" panose="02060903040505020403" pitchFamily="18" charset="0"/>
              </a:rPr>
              <a:t>Now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E1F1E-781F-77C2-E762-5D8EE5F2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670891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57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ckwell Extra Bold" panose="02060903040505020403" pitchFamily="18" charset="0"/>
              </a:rPr>
              <a:t>Is similar to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D4E68-5CCE-B8E0-1314-820FDDD4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086498"/>
            <a:ext cx="5689600" cy="29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5038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have JUST declared the object and it’s data.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haven’t YET initialized 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DB002-8658-E567-0C1A-EC104162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670891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4653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Rockwell Extra Bold" panose="02060903040505020403" pitchFamily="18" charset="0"/>
              </a:rPr>
              <a:t>But to initialize our data, we need to access them first.</a:t>
            </a:r>
          </a:p>
          <a:p>
            <a:pPr algn="ctr"/>
            <a:r>
              <a:rPr lang="en-US" sz="5000" dirty="0">
                <a:latin typeface="Rockwell Extra Bold" panose="02060903040505020403" pitchFamily="18" charset="0"/>
              </a:rPr>
              <a:t>So how can we access our data?</a:t>
            </a:r>
          </a:p>
        </p:txBody>
      </p:sp>
    </p:spTree>
    <p:extLst>
      <p:ext uri="{BB962C8B-B14F-4D97-AF65-F5344CB8AC3E}">
        <p14:creationId xmlns:p14="http://schemas.microsoft.com/office/powerpoint/2010/main" val="3675834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use the dot operator.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You just write the name of the object followed by a dot and the name of the data you want to access.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59AA4-9579-9109-37B2-16A76798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18" y="2528415"/>
            <a:ext cx="619298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5478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now populate our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E3C4-74B6-BF2D-F3D8-12CC8713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16" y="1879600"/>
            <a:ext cx="8217084" cy="22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5109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Name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String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Health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Mana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Stamina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Float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Items (</a:t>
            </a:r>
            <a:r>
              <a:rPr lang="en-US" dirty="0">
                <a:solidFill>
                  <a:srgbClr val="FF0000"/>
                </a:solidFill>
                <a:latin typeface="Rockwell Extra Bold" panose="02060903040505020403" pitchFamily="18" charset="0"/>
              </a:rPr>
              <a:t>String[]</a:t>
            </a:r>
            <a:r>
              <a:rPr lang="en-US" dirty="0">
                <a:latin typeface="Rockwell Extra Bold" panose="02060903040505020403" pitchFamily="18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C510-27D7-CDFF-6C1C-9B0FE092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497" y="2119129"/>
            <a:ext cx="6077798" cy="26197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CB5CAE9-67C7-7419-F608-6E75D19418F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3017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3074" name="Picture 2" descr="Wooden Door HDF - Modern Interior Door - European Style -Dovetail Door -  Melamine - Wood Face Door - Room Door - Interior - Wood Door: Buy Online at  Best Price in Egypt - Souq is now Amazon.eg">
            <a:extLst>
              <a:ext uri="{FF2B5EF4-FFF2-40B4-BE49-F238E27FC236}">
                <a16:creationId xmlns:a16="http://schemas.microsoft.com/office/drawing/2014/main" id="{B43237F0-D3ED-4BB3-4EBA-A1D930AA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0" b="98000" l="9282" r="91068">
                        <a14:foregroundMark x1="40105" y1="18100" x2="47811" y2="5300"/>
                        <a14:foregroundMark x1="47811" y1="5300" x2="46585" y2="9600"/>
                        <a14:foregroundMark x1="20841" y1="4200" x2="40630" y2="3100"/>
                        <a14:foregroundMark x1="79159" y1="10700" x2="43783" y2="51200"/>
                        <a14:foregroundMark x1="43783" y1="51200" x2="39229" y2="33300"/>
                        <a14:foregroundMark x1="39229" y1="33300" x2="44133" y2="49400"/>
                        <a14:foregroundMark x1="35201" y1="2000" x2="11909" y2="5100"/>
                        <a14:foregroundMark x1="11909" y1="5100" x2="11559" y2="91100"/>
                        <a14:foregroundMark x1="11559" y1="91100" x2="65674" y2="96300"/>
                        <a14:foregroundMark x1="65674" y1="96300" x2="85464" y2="95700"/>
                        <a14:foregroundMark x1="85464" y1="95700" x2="88441" y2="6800"/>
                        <a14:foregroundMark x1="88441" y1="6800" x2="30298" y2="1100"/>
                        <a14:foregroundMark x1="82137" y1="29900" x2="46585" y2="94600"/>
                        <a14:foregroundMark x1="83713" y1="43500" x2="78634" y2="62100"/>
                        <a14:foregroundMark x1="79685" y1="52000" x2="80210" y2="63000"/>
                        <a14:foregroundMark x1="87566" y1="32800" x2="87215" y2="79400"/>
                        <a14:foregroundMark x1="87215" y1="79400" x2="87215" y2="79400"/>
                        <a14:foregroundMark x1="91068" y1="53700" x2="87566" y2="9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79" y="1752600"/>
            <a:ext cx="256739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EY definition and meaning | Collins English Dictionary">
            <a:extLst>
              <a:ext uri="{FF2B5EF4-FFF2-40B4-BE49-F238E27FC236}">
                <a16:creationId xmlns:a16="http://schemas.microsoft.com/office/drawing/2014/main" id="{0671790E-E372-ACC4-96CB-5EFAEC30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77533">
            <a:off x="2149369" y="2724449"/>
            <a:ext cx="935488" cy="14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92843-10B3-42C6-2A03-FA5E704B4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04" y="2721568"/>
            <a:ext cx="3775218" cy="31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C3455-55BF-E6CC-23BE-20CECCFBB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341" y="899619"/>
            <a:ext cx="5513270" cy="14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5493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It’s still a lot of code to write and takes time to individually assign every field.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E3C4-74B6-BF2D-F3D8-12CC8713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16" y="1879600"/>
            <a:ext cx="8217084" cy="22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68195"/>
      </p:ext>
    </p:extLst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There must be a simpler way right?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E3C4-74B6-BF2D-F3D8-12CC8713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16" y="1879600"/>
            <a:ext cx="8217084" cy="22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27639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Class Instantiation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E1BED-73AC-9BD4-C834-7BDEA6651D0E}"/>
              </a:ext>
            </a:extLst>
          </p:cNvPr>
          <p:cNvSpPr txBox="1"/>
          <p:nvPr/>
        </p:nvSpPr>
        <p:spPr>
          <a:xfrm>
            <a:off x="0" y="2361251"/>
            <a:ext cx="381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There is! Instead of assigning each variable separately,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will instead have a function do so for us!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It’s called the constructor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442D5-7F31-F881-53D7-1F7FEF67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355392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804"/>
      </p:ext>
    </p:extLst>
  </p:cSld>
  <p:clrMapOvr>
    <a:masterClrMapping/>
  </p:clrMapOvr>
  <p:transition spd="slow">
    <p:push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>
                <a:latin typeface="Rockwell Extra Bold" panose="02060903040505020403" pitchFamily="18" charset="0"/>
              </a:rPr>
              <a:t>Class</a:t>
            </a:r>
            <a:endParaRPr lang="en-US" sz="3600" dirty="0">
              <a:latin typeface="Rockwell Extra Bold" panose="020609030405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647699" y="2235200"/>
            <a:ext cx="108966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835756085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3A58-13DE-6D68-F739-44181C94E949}"/>
              </a:ext>
            </a:extLst>
          </p:cNvPr>
          <p:cNvSpPr txBox="1"/>
          <p:nvPr/>
        </p:nvSpPr>
        <p:spPr>
          <a:xfrm>
            <a:off x="0" y="236125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Calling a constructor simply creates an object.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1AEC6-9B4E-DBEE-F749-5DF0517B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355392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3A58-13DE-6D68-F739-44181C94E949}"/>
              </a:ext>
            </a:extLst>
          </p:cNvPr>
          <p:cNvSpPr txBox="1"/>
          <p:nvPr/>
        </p:nvSpPr>
        <p:spPr>
          <a:xfrm>
            <a:off x="0" y="2361251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you might be wondering, where is the definition of this constructor? We haven’t defined it anywhere.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1AEC6-9B4E-DBEE-F749-5DF0517B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355392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1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3A58-13DE-6D68-F739-44181C94E949}"/>
              </a:ext>
            </a:extLst>
          </p:cNvPr>
          <p:cNvSpPr txBox="1"/>
          <p:nvPr/>
        </p:nvSpPr>
        <p:spPr>
          <a:xfrm>
            <a:off x="0" y="2361251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This is called a Default Constructor.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The compiler ASSUMES that it exists.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It does absolutely nothing. It JUST creates the object.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1AEC6-9B4E-DBEE-F749-5DF0517B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355392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3A58-13DE-6D68-F739-44181C94E949}"/>
              </a:ext>
            </a:extLst>
          </p:cNvPr>
          <p:cNvSpPr txBox="1"/>
          <p:nvPr/>
        </p:nvSpPr>
        <p:spPr>
          <a:xfrm>
            <a:off x="0" y="2361251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if we want to add functionality to our constructor? Are we forced to only use this constructor?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1AEC6-9B4E-DBEE-F749-5DF0517B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30" y="2355392"/>
            <a:ext cx="7848770" cy="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13A58-13DE-6D68-F739-44181C94E949}"/>
              </a:ext>
            </a:extLst>
          </p:cNvPr>
          <p:cNvSpPr txBox="1"/>
          <p:nvPr/>
        </p:nvSpPr>
        <p:spPr>
          <a:xfrm>
            <a:off x="0" y="2361251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Nope! You can just create your very own constructor and customize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6CB34-B4E8-CCD0-2E7B-A0F9D62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338" y="1255812"/>
            <a:ext cx="5043578" cy="4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4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Multiple data, all corresponding to the player.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C510-27D7-CDFF-6C1C-9B0FE092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497" y="2119129"/>
            <a:ext cx="6077798" cy="26197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EF14286-FD78-30C3-6888-5C820979E40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1218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Constructors have no return type. Like not even void, you literally don’t specify a return type.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AFFE-B22F-2FE6-C3F9-01728B6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34" y="2907102"/>
            <a:ext cx="5927466" cy="1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3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You also must specify an access modifier for them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(For now let’s just use public)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AFFE-B22F-2FE6-C3F9-01728B6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34" y="2907102"/>
            <a:ext cx="5927466" cy="1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9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THEY MUST BE THE SAME NAME AS THE CLASS!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AFFE-B22F-2FE6-C3F9-01728B6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34" y="2907102"/>
            <a:ext cx="5927466" cy="1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If your constructor is </a:t>
            </a:r>
            <a:r>
              <a:rPr lang="en-US" dirty="0" err="1">
                <a:latin typeface="Rockwell Extra Bold" panose="02060903040505020403" pitchFamily="18" charset="0"/>
              </a:rPr>
              <a:t>parameterless</a:t>
            </a:r>
            <a:r>
              <a:rPr lang="en-US" dirty="0">
                <a:latin typeface="Rockwell Extra Bold" panose="02060903040505020403" pitchFamily="18" charset="0"/>
              </a:rPr>
              <a:t>, it’s called a default constructor.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AFFE-B22F-2FE6-C3F9-01728B6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34" y="2907102"/>
            <a:ext cx="5927466" cy="1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92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Constructors are only called once per object.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AFFE-B22F-2FE6-C3F9-01728B67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34" y="2907102"/>
            <a:ext cx="5927466" cy="1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94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310583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also overload our constructors to take in any input!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85F0E-6D8C-4784-3E04-E938ACC4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128" y="1761891"/>
            <a:ext cx="450595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6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2413335"/>
            <a:ext cx="61894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assign our input to any one of our fields!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Remember, class is a scope, and any function inside the class (like constructor) is a smaller scope.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So we can access the variables of the class inside any of the functions of the class.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697E58-B8A7-AC77-363C-D9FD87DC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52" y="1326889"/>
            <a:ext cx="5802702" cy="4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15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2413335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Now when we create an object, we can pass in the values to the parameters into our overloaded constructor.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470A5-865D-F041-2599-3555CFF0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" y="3855183"/>
            <a:ext cx="12162128" cy="6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1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Constructor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2413335"/>
            <a:ext cx="6189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still change any values to our liking.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65381-5DDA-B149-0BAB-917323E9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80" y="2378028"/>
            <a:ext cx="3519582" cy="4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>
                <a:latin typeface="Rockwell Extra Bold" panose="02060903040505020403" pitchFamily="18" charset="0"/>
              </a:rPr>
              <a:t>Class</a:t>
            </a:r>
            <a:endParaRPr lang="en-US" sz="3600" dirty="0">
              <a:latin typeface="Rockwell Extra Bold" panose="020609030405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647699" y="2235200"/>
            <a:ext cx="108966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607254160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if we have an enemy, and this enemy also has the same data as the player?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53D26-3E49-D3BE-690E-29EE8597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33" y="1687218"/>
            <a:ext cx="6858957" cy="33627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41C49B7-21BB-EFF9-DB4F-AF4A2472D88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7846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6C900-A4F8-58EA-D864-8539251569F6}"/>
              </a:ext>
            </a:extLst>
          </p:cNvPr>
          <p:cNvSpPr txBox="1"/>
          <p:nvPr/>
        </p:nvSpPr>
        <p:spPr>
          <a:xfrm>
            <a:off x="0" y="2413335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Rockwell Extra Bold" panose="02060903040505020403" pitchFamily="18" charset="0"/>
              </a:rPr>
              <a:t>What if we want the player to damage a certain character?</a:t>
            </a:r>
          </a:p>
        </p:txBody>
      </p:sp>
    </p:spTree>
    <p:extLst>
      <p:ext uri="{BB962C8B-B14F-4D97-AF65-F5344CB8AC3E}">
        <p14:creationId xmlns:p14="http://schemas.microsoft.com/office/powerpoint/2010/main" val="2150996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just subtract a certain amount of health from the enemies.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E8EF7-D5D7-9759-EFF0-E7F67DD1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266" y="3390181"/>
            <a:ext cx="7510734" cy="19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92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if we want them to also lose some stamina when attacked?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28BBF-BA60-6F89-5254-D87BA648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16" y="3059666"/>
            <a:ext cx="8442384" cy="29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0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Hmm this is getting complex, and we are also repeating code!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28BBF-BA60-6F89-5254-D87BA6486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16" y="3059666"/>
            <a:ext cx="8442384" cy="29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How about we instead create a function to damage them?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233E9-BEDD-8158-51FF-C7D354C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64" y="2805827"/>
            <a:ext cx="7441720" cy="34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02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So far this is fine and works well for our purposes!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233E9-BEDD-8158-51FF-C7D354C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64" y="2805827"/>
            <a:ext cx="7441720" cy="34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2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suppose you had multiple functions you would like to implement.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Like Heal, Move, Speak, Die, </a:t>
            </a:r>
            <a:r>
              <a:rPr lang="en-US" dirty="0" err="1">
                <a:latin typeface="Rockwell Extra Bold" panose="02060903040505020403" pitchFamily="18" charset="0"/>
              </a:rPr>
              <a:t>etc</a:t>
            </a:r>
            <a:r>
              <a:rPr lang="en-US" dirty="0">
                <a:latin typeface="Rockwell Extra Bold" panose="02060903040505020403" pitchFamily="18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32B8A-319B-9945-6724-84F9B241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34" y="1524814"/>
            <a:ext cx="5699186" cy="44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1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Notice how we have to pass in a character in EVERY function?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This is repetitive…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also have to specify that the function is for the character.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Which can be annoying.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32B8A-319B-9945-6724-84F9B241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34" y="1524814"/>
            <a:ext cx="5699186" cy="44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0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 descr="Bandit - Skyrim Wiki">
            <a:extLst>
              <a:ext uri="{FF2B5EF4-FFF2-40B4-BE49-F238E27FC236}">
                <a16:creationId xmlns:a16="http://schemas.microsoft.com/office/drawing/2014/main" id="{38B3AD09-4CD6-EAA9-B886-6333AB5D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3199534"/>
            <a:ext cx="1339970" cy="3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1C18D-273D-5E81-DEE9-0D30F895ADAE}"/>
              </a:ext>
            </a:extLst>
          </p:cNvPr>
          <p:cNvSpPr txBox="1"/>
          <p:nvPr/>
        </p:nvSpPr>
        <p:spPr>
          <a:xfrm>
            <a:off x="0" y="1209775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First we have to identify WHAT we are trying to do.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would like to represent a character as data.</a:t>
            </a:r>
          </a:p>
          <a:p>
            <a:endParaRPr lang="en-US" dirty="0">
              <a:latin typeface="Rockwell Extra Bold" panose="020609030405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06724-1F73-8618-E2CC-9067FD46D1C8}"/>
              </a:ext>
            </a:extLst>
          </p:cNvPr>
          <p:cNvSpPr txBox="1"/>
          <p:nvPr/>
        </p:nvSpPr>
        <p:spPr>
          <a:xfrm>
            <a:off x="4140679" y="3014867"/>
            <a:ext cx="1019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Name</a:t>
            </a:r>
          </a:p>
          <a:p>
            <a:r>
              <a:rPr lang="en-US" dirty="0">
                <a:latin typeface="Rockwell" panose="02060603020205020403" pitchFamily="18" charset="0"/>
              </a:rPr>
              <a:t>Health</a:t>
            </a:r>
          </a:p>
          <a:p>
            <a:r>
              <a:rPr lang="en-US" dirty="0">
                <a:latin typeface="Rockwell" panose="02060603020205020403" pitchFamily="18" charset="0"/>
              </a:rPr>
              <a:t>Mana</a:t>
            </a:r>
          </a:p>
          <a:p>
            <a:r>
              <a:rPr lang="en-US" dirty="0">
                <a:latin typeface="Rockwell" panose="02060603020205020403" pitchFamily="18" charset="0"/>
              </a:rPr>
              <a:t>Stamina</a:t>
            </a:r>
          </a:p>
          <a:p>
            <a:r>
              <a:rPr lang="en-US" dirty="0">
                <a:latin typeface="Rockwell" panose="02060603020205020403" pitchFamily="18" charset="0"/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679319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 descr="Bandit - Skyrim Wiki">
            <a:extLst>
              <a:ext uri="{FF2B5EF4-FFF2-40B4-BE49-F238E27FC236}">
                <a16:creationId xmlns:a16="http://schemas.microsoft.com/office/drawing/2014/main" id="{38B3AD09-4CD6-EAA9-B886-6333AB5D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3199534"/>
            <a:ext cx="1339970" cy="3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1C18D-273D-5E81-DEE9-0D30F895ADAE}"/>
              </a:ext>
            </a:extLst>
          </p:cNvPr>
          <p:cNvSpPr txBox="1"/>
          <p:nvPr/>
        </p:nvSpPr>
        <p:spPr>
          <a:xfrm>
            <a:off x="0" y="1209775"/>
            <a:ext cx="61894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This is quite similar to how things are defined in real life.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Everything got certain ATTRIBUTES/PROPERTIES (fields/variables)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And they also got certain BEHAVIOURS(methods/functions)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06724-1F73-8618-E2CC-9067FD46D1C8}"/>
              </a:ext>
            </a:extLst>
          </p:cNvPr>
          <p:cNvSpPr txBox="1"/>
          <p:nvPr/>
        </p:nvSpPr>
        <p:spPr>
          <a:xfrm>
            <a:off x="4140679" y="3014867"/>
            <a:ext cx="1019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Name</a:t>
            </a:r>
          </a:p>
          <a:p>
            <a:r>
              <a:rPr lang="en-US" dirty="0">
                <a:latin typeface="Rockwell" panose="02060603020205020403" pitchFamily="18" charset="0"/>
              </a:rPr>
              <a:t>Health</a:t>
            </a:r>
          </a:p>
          <a:p>
            <a:r>
              <a:rPr lang="en-US" dirty="0">
                <a:latin typeface="Rockwell" panose="02060603020205020403" pitchFamily="18" charset="0"/>
              </a:rPr>
              <a:t>Mana</a:t>
            </a:r>
          </a:p>
          <a:p>
            <a:r>
              <a:rPr lang="en-US" dirty="0">
                <a:latin typeface="Rockwell" panose="02060603020205020403" pitchFamily="18" charset="0"/>
              </a:rPr>
              <a:t>Stamina</a:t>
            </a:r>
          </a:p>
          <a:p>
            <a:r>
              <a:rPr lang="en-US" dirty="0">
                <a:latin typeface="Rockwell" panose="02060603020205020403" pitchFamily="18" charset="0"/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118307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How about multiple enemies.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9D48E-2DA3-D27C-7A6A-C910D20A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33" y="0"/>
            <a:ext cx="5680172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56D7E-E07C-F29E-CA65-711B0BBF30B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374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 descr="Bandit - Skyrim Wiki">
            <a:extLst>
              <a:ext uri="{FF2B5EF4-FFF2-40B4-BE49-F238E27FC236}">
                <a16:creationId xmlns:a16="http://schemas.microsoft.com/office/drawing/2014/main" id="{38B3AD09-4CD6-EAA9-B886-6333AB5D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3199534"/>
            <a:ext cx="1339970" cy="3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1C18D-273D-5E81-DEE9-0D30F895ADAE}"/>
              </a:ext>
            </a:extLst>
          </p:cNvPr>
          <p:cNvSpPr txBox="1"/>
          <p:nvPr/>
        </p:nvSpPr>
        <p:spPr>
          <a:xfrm>
            <a:off x="0" y="120977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Some of the </a:t>
            </a:r>
            <a:r>
              <a:rPr lang="en-US" dirty="0" err="1">
                <a:latin typeface="Rockwell Extra Bold" panose="02060903040505020403" pitchFamily="18" charset="0"/>
              </a:rPr>
              <a:t>behaviours</a:t>
            </a:r>
            <a:r>
              <a:rPr lang="en-US" dirty="0">
                <a:latin typeface="Rockwell Extra Bold" panose="02060903040505020403" pitchFamily="18" charset="0"/>
              </a:rPr>
              <a:t> of our characters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06724-1F73-8618-E2CC-9067FD46D1C8}"/>
              </a:ext>
            </a:extLst>
          </p:cNvPr>
          <p:cNvSpPr txBox="1"/>
          <p:nvPr/>
        </p:nvSpPr>
        <p:spPr>
          <a:xfrm>
            <a:off x="4140679" y="3014867"/>
            <a:ext cx="1019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Name</a:t>
            </a:r>
          </a:p>
          <a:p>
            <a:r>
              <a:rPr lang="en-US" dirty="0">
                <a:latin typeface="Rockwell" panose="02060603020205020403" pitchFamily="18" charset="0"/>
              </a:rPr>
              <a:t>Health</a:t>
            </a:r>
          </a:p>
          <a:p>
            <a:r>
              <a:rPr lang="en-US" dirty="0">
                <a:latin typeface="Rockwell" panose="02060603020205020403" pitchFamily="18" charset="0"/>
              </a:rPr>
              <a:t>Mana</a:t>
            </a:r>
          </a:p>
          <a:p>
            <a:r>
              <a:rPr lang="en-US" dirty="0">
                <a:latin typeface="Rockwell" panose="02060603020205020403" pitchFamily="18" charset="0"/>
              </a:rPr>
              <a:t>Stamina</a:t>
            </a:r>
          </a:p>
          <a:p>
            <a:r>
              <a:rPr lang="en-US" dirty="0">
                <a:latin typeface="Rockwell" panose="02060603020205020403" pitchFamily="18" charset="0"/>
              </a:rPr>
              <a:t>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B7C1C-3E81-84F1-FB93-2B1E53FFFE03}"/>
              </a:ext>
            </a:extLst>
          </p:cNvPr>
          <p:cNvSpPr txBox="1"/>
          <p:nvPr/>
        </p:nvSpPr>
        <p:spPr>
          <a:xfrm>
            <a:off x="7320951" y="3014867"/>
            <a:ext cx="157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Heal</a:t>
            </a:r>
          </a:p>
          <a:p>
            <a:r>
              <a:rPr lang="en-US" dirty="0" err="1">
                <a:latin typeface="Rockwell" panose="02060603020205020403" pitchFamily="18" charset="0"/>
              </a:rPr>
              <a:t>TakeDamage</a:t>
            </a:r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Speak</a:t>
            </a:r>
          </a:p>
          <a:p>
            <a:r>
              <a:rPr lang="en-US" dirty="0">
                <a:latin typeface="Rockwell" panose="02060603020205020403" pitchFamily="18" charset="0"/>
              </a:rPr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430613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5" name="Picture 4" descr="Bandit - Skyrim Wiki">
            <a:extLst>
              <a:ext uri="{FF2B5EF4-FFF2-40B4-BE49-F238E27FC236}">
                <a16:creationId xmlns:a16="http://schemas.microsoft.com/office/drawing/2014/main" id="{38B3AD09-4CD6-EAA9-B886-6333AB5D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5" y="3199534"/>
            <a:ext cx="1339970" cy="3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1C18D-273D-5E81-DEE9-0D30F895ADAE}"/>
              </a:ext>
            </a:extLst>
          </p:cNvPr>
          <p:cNvSpPr txBox="1"/>
          <p:nvPr/>
        </p:nvSpPr>
        <p:spPr>
          <a:xfrm>
            <a:off x="0" y="1209775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In O.O.P, there is an important concept called Encapsulation.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Which suggests that every relevant data and function/method must exist inside of the relevant class.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06724-1F73-8618-E2CC-9067FD46D1C8}"/>
              </a:ext>
            </a:extLst>
          </p:cNvPr>
          <p:cNvSpPr txBox="1"/>
          <p:nvPr/>
        </p:nvSpPr>
        <p:spPr>
          <a:xfrm>
            <a:off x="4140679" y="3014867"/>
            <a:ext cx="1019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Name</a:t>
            </a:r>
          </a:p>
          <a:p>
            <a:r>
              <a:rPr lang="en-US" dirty="0">
                <a:latin typeface="Rockwell" panose="02060603020205020403" pitchFamily="18" charset="0"/>
              </a:rPr>
              <a:t>Health</a:t>
            </a:r>
          </a:p>
          <a:p>
            <a:r>
              <a:rPr lang="en-US" dirty="0">
                <a:latin typeface="Rockwell" panose="02060603020205020403" pitchFamily="18" charset="0"/>
              </a:rPr>
              <a:t>Mana</a:t>
            </a:r>
          </a:p>
          <a:p>
            <a:r>
              <a:rPr lang="en-US" dirty="0">
                <a:latin typeface="Rockwell" panose="02060603020205020403" pitchFamily="18" charset="0"/>
              </a:rPr>
              <a:t>Stamina</a:t>
            </a:r>
          </a:p>
          <a:p>
            <a:r>
              <a:rPr lang="en-US" dirty="0">
                <a:latin typeface="Rockwell" panose="02060603020205020403" pitchFamily="18" charset="0"/>
              </a:rPr>
              <a:t>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B7C1C-3E81-84F1-FB93-2B1E53FFFE03}"/>
              </a:ext>
            </a:extLst>
          </p:cNvPr>
          <p:cNvSpPr txBox="1"/>
          <p:nvPr/>
        </p:nvSpPr>
        <p:spPr>
          <a:xfrm>
            <a:off x="7320951" y="3014867"/>
            <a:ext cx="157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Heal</a:t>
            </a:r>
          </a:p>
          <a:p>
            <a:r>
              <a:rPr lang="en-US" dirty="0" err="1">
                <a:latin typeface="Rockwell" panose="02060603020205020403" pitchFamily="18" charset="0"/>
              </a:rPr>
              <a:t>TakeDamage</a:t>
            </a:r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Speak</a:t>
            </a:r>
          </a:p>
          <a:p>
            <a:r>
              <a:rPr lang="en-US" dirty="0">
                <a:latin typeface="Rockwell" panose="02060603020205020403" pitchFamily="18" charset="0"/>
              </a:rPr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02600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We can rewrite our functions inside of our class as methods.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This helps us achieve our concept of encapsulation!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Now all of the relevant data and methods are together in one place.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EA95-DA53-C542-7705-8D007D24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52" y="1715567"/>
            <a:ext cx="5837208" cy="48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0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Methods are also called as member methods.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6EA95-DA53-C542-7705-8D007D24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52" y="1715567"/>
            <a:ext cx="5837208" cy="48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To define methods in your class,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You simply just specify an access modifier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(public)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before your function signature.</a:t>
            </a:r>
          </a:p>
          <a:p>
            <a:endParaRPr lang="en-US" dirty="0">
              <a:latin typeface="Rockwell Extra Bold" panose="020609030405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556FC-2894-BF6B-B449-E040266A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6" y="2932981"/>
            <a:ext cx="6430396" cy="13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9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Notice how we didn’t write static here?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When you are defining member methods, you don’t specify that it’s static.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(We will know what static means later 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556FC-2894-BF6B-B449-E040266A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6" y="2932981"/>
            <a:ext cx="6430396" cy="13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82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And we can access those member methods using the dot operator! Like such: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88E5E-4C08-5C05-9C6F-594C1F8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87" y="2342998"/>
            <a:ext cx="361047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71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how exactly does the method know WHICH name it should use here?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556FC-2894-BF6B-B449-E040266A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6" y="2932981"/>
            <a:ext cx="6430396" cy="13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Here in this function we specified the object or the character instance of which we want to use the name of.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4677D-4C35-0E44-6C31-C9122E82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41" y="2812211"/>
            <a:ext cx="7452866" cy="12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3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here we are not specifying the instance.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556FC-2894-BF6B-B449-E040266A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36" y="2932981"/>
            <a:ext cx="6430396" cy="13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Pretty tedious.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Having to constantly create 5 new variables for each enemy in our game!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9D48E-2DA3-D27C-7A6A-C910D20A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33" y="0"/>
            <a:ext cx="568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Remember how we used the dot operator to access and call that method?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are specifying the instance first THEN calling the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88E5E-4C08-5C05-9C6F-594C1F8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87" y="2342998"/>
            <a:ext cx="361047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8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Which is exactly equivalent to this.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Just much cleaner and simpler.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233E9-BEDD-8158-51FF-C7D354C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64" y="2805827"/>
            <a:ext cx="7441720" cy="34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2413335"/>
            <a:ext cx="6189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 method is basically working like this: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E04E9-A8B0-88B6-8D16-63CF97D5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98405"/>
            <a:ext cx="4887007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So when we call </a:t>
            </a:r>
            <a:r>
              <a:rPr lang="en-US" dirty="0" err="1">
                <a:latin typeface="Rockwell Extra Bold" panose="02060903040505020403" pitchFamily="18" charset="0"/>
              </a:rPr>
              <a:t>takedamage</a:t>
            </a:r>
            <a:r>
              <a:rPr lang="en-US" dirty="0">
                <a:latin typeface="Rockwell Extra Bold" panose="02060903040505020403" pitchFamily="18" charset="0"/>
              </a:rPr>
              <a:t> from the instance enemy1.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We are basically passing in enemy1 as the character.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88E5E-4C08-5C05-9C6F-594C1F8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87" y="2342998"/>
            <a:ext cx="361047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10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in the actual method we never specified that a character is passed in?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3235-89F7-E296-3B83-0BDE73F4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98" y="2852657"/>
            <a:ext cx="362953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1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This is because it’s done automatically.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EVERY member method in a class will always have a hidden parameter.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That parameter is the instance of the object.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Like enemy1.TakeDamage(20.0f);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Enemy1 is the hidden parameter.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3235-89F7-E296-3B83-0BDE73F4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98" y="2852657"/>
            <a:ext cx="362953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And this hidden parameter ALWAYS has the name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38BBC-A4C9-B41E-C4AB-29C50153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923" y="2814552"/>
            <a:ext cx="305795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2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You can use this when you have parameters with the same name as a variable.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It let’s you specify which variable you are referencing.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07C6E-5EBF-1538-C5CC-7A8E8B88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787" y="2475003"/>
            <a:ext cx="2524477" cy="83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5891B-60C8-1E55-B2E2-17482A1D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13" y="3429000"/>
            <a:ext cx="25149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6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But other than that, whenever you access a field in a method, you implicitly use the this keyword.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9C667-B8D8-24DF-6BA6-DABC71C8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363" y="2608154"/>
            <a:ext cx="3296110" cy="1124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882A2-2951-3FD6-4220-4EF17B93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21" y="3942548"/>
            <a:ext cx="300079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>
                <a:latin typeface="Rockwell Extra Bold" panose="02060903040505020403" pitchFamily="18" charset="0"/>
              </a:rPr>
              <a:t>Class</a:t>
            </a:r>
            <a:endParaRPr lang="en-US" sz="3600" dirty="0">
              <a:latin typeface="Rockwell Extra Bold" panose="020609030405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B8CF0-CC07-4EB1-682E-9CCBB9E16C7E}"/>
              </a:ext>
            </a:extLst>
          </p:cNvPr>
          <p:cNvSpPr txBox="1">
            <a:spLocks/>
          </p:cNvSpPr>
          <p:nvPr/>
        </p:nvSpPr>
        <p:spPr>
          <a:xfrm>
            <a:off x="647699" y="2235200"/>
            <a:ext cx="1089660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Rockwell Extra Bold" panose="02060903040505020403" pitchFamily="18" charset="0"/>
              </a:rPr>
              <a:t>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3734760850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0" y="1147802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AFBC-BD56-4634-0C08-229EAE23E574}"/>
              </a:ext>
            </a:extLst>
          </p:cNvPr>
          <p:cNvSpPr txBox="1"/>
          <p:nvPr/>
        </p:nvSpPr>
        <p:spPr>
          <a:xfrm>
            <a:off x="0" y="2361251"/>
            <a:ext cx="296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They all have the same type of data, and they all handle it the same way.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9D48E-2DA3-D27C-7A6A-C910D20A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33" y="0"/>
            <a:ext cx="568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8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So far we have defined our characters data and functionalities.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But there is one CRUCIAL aspect we must consider.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53345-8110-B4A0-FA20-8F5B40B5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25" y="2863971"/>
            <a:ext cx="3999818" cy="11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Classes should be scopes, and scopes should limit the visibility of their own variables to it’s own scope only.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Here we can change the value of the health from anywhere.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This might result in unexpected </a:t>
            </a:r>
            <a:r>
              <a:rPr lang="en-US" dirty="0" err="1">
                <a:latin typeface="Rockwell Extra Bold" panose="02060903040505020403" pitchFamily="18" charset="0"/>
              </a:rPr>
              <a:t>behaviours</a:t>
            </a:r>
            <a:r>
              <a:rPr lang="en-US" dirty="0">
                <a:latin typeface="Rockwell Extra Bold" panose="02060903040505020403" pitchFamily="18" charset="0"/>
              </a:rPr>
              <a:t> and bugs.</a:t>
            </a:r>
          </a:p>
          <a:p>
            <a:endParaRPr lang="en-US" dirty="0">
              <a:latin typeface="Rockwell Extra Bold" panose="020609030405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53345-8110-B4A0-FA20-8F5B40B5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25" y="2863971"/>
            <a:ext cx="3999818" cy="11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7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Classes should be scopes, and scopes should limit the visibility of their own variables to it’s own scope only.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Here anyone can change the value of the health from anywhere.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This might result in unexpected </a:t>
            </a:r>
            <a:r>
              <a:rPr lang="en-US" dirty="0" err="1">
                <a:latin typeface="Rockwell Extra Bold" panose="02060903040505020403" pitchFamily="18" charset="0"/>
              </a:rPr>
              <a:t>behaviours</a:t>
            </a:r>
            <a:r>
              <a:rPr lang="en-US" dirty="0">
                <a:latin typeface="Rockwell Extra Bold" panose="02060903040505020403" pitchFamily="18" charset="0"/>
              </a:rPr>
              <a:t> and bugs.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53345-8110-B4A0-FA20-8F5B40B5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25" y="2863971"/>
            <a:ext cx="3999818" cy="11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5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-1" y="1524814"/>
            <a:ext cx="121920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Rockwell Extra Bold" panose="02060903040505020403" pitchFamily="18" charset="0"/>
              </a:rPr>
              <a:t>How to get back the benefit of the scopes when using classes??</a:t>
            </a:r>
          </a:p>
        </p:txBody>
      </p:sp>
    </p:spTree>
    <p:extLst>
      <p:ext uri="{BB962C8B-B14F-4D97-AF65-F5344CB8AC3E}">
        <p14:creationId xmlns:p14="http://schemas.microsoft.com/office/powerpoint/2010/main" val="3233122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46853-163C-6DFF-0439-2DD75295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107" y="1357023"/>
            <a:ext cx="4334480" cy="4143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5C230-1F13-1916-53DA-B73BACC4E3DC}"/>
              </a:ext>
            </a:extLst>
          </p:cNvPr>
          <p:cNvSpPr txBox="1"/>
          <p:nvPr/>
        </p:nvSpPr>
        <p:spPr>
          <a:xfrm>
            <a:off x="0" y="1524814"/>
            <a:ext cx="61894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Our methods already deal with the data for us.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If we want to heal, we should just call the heal method.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If we took damage, we should just call the take damage method.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Our methods manipulate our data using our OWN logic and rules.</a:t>
            </a:r>
          </a:p>
        </p:txBody>
      </p:sp>
    </p:spTree>
    <p:extLst>
      <p:ext uri="{BB962C8B-B14F-4D97-AF65-F5344CB8AC3E}">
        <p14:creationId xmlns:p14="http://schemas.microsoft.com/office/powerpoint/2010/main" val="2165223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When you let others manipulate your data from outside of your class, you are invalidating the concept of Encapsulation.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They would manipulate the data using incorrect rules and logic.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Your data is NO LONGER encapsulated/safe.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53345-8110-B4A0-FA20-8F5B40B5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25" y="2863971"/>
            <a:ext cx="3999818" cy="11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7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What we learned so far is: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Methods should be the only thing that we can use to manipulate data.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Data should be hidden and inaccessible.</a:t>
            </a:r>
          </a:p>
        </p:txBody>
      </p:sp>
    </p:spTree>
    <p:extLst>
      <p:ext uri="{BB962C8B-B14F-4D97-AF65-F5344CB8AC3E}">
        <p14:creationId xmlns:p14="http://schemas.microsoft.com/office/powerpoint/2010/main" val="318608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Remember when we defined our variables using an access modifier that we called public?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FC4F4-C219-85B3-C6FD-E67FC637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17" y="1277308"/>
            <a:ext cx="4032726" cy="23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30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Public access modifier means that ANY one can access our data.</a:t>
            </a:r>
          </a:p>
          <a:p>
            <a:endParaRPr lang="en-US" dirty="0">
              <a:latin typeface="Rockwell Extra Bold" panose="02060903040505020403" pitchFamily="18" charset="0"/>
            </a:endParaRPr>
          </a:p>
          <a:p>
            <a:r>
              <a:rPr lang="en-US" dirty="0">
                <a:latin typeface="Rockwell Extra Bold" panose="02060903040505020403" pitchFamily="18" charset="0"/>
              </a:rPr>
              <a:t>THAT’S NOT WHAT WE WANT!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FC4F4-C219-85B3-C6FD-E67FC637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17" y="1277308"/>
            <a:ext cx="4032726" cy="23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3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2605-1B44-90FB-19E6-90BD4F64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178473" cy="697345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latin typeface="Rockwell Extra Bold" panose="02060903040505020403" pitchFamily="18" charset="0"/>
              </a:rPr>
              <a:t>Access Modifiers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738-8BDF-0BC9-5230-EF2DCAED467D}"/>
              </a:ext>
            </a:extLst>
          </p:cNvPr>
          <p:cNvSpPr txBox="1"/>
          <p:nvPr/>
        </p:nvSpPr>
        <p:spPr>
          <a:xfrm>
            <a:off x="9227127" y="164006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RPG Player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5D9F5-EADC-87A5-A8A1-687C2ACB65BD}"/>
              </a:ext>
            </a:extLst>
          </p:cNvPr>
          <p:cNvSpPr txBox="1"/>
          <p:nvPr/>
        </p:nvSpPr>
        <p:spPr>
          <a:xfrm>
            <a:off x="0" y="1524814"/>
            <a:ext cx="61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 Extra Bold" panose="02060903040505020403" pitchFamily="18" charset="0"/>
              </a:rPr>
              <a:t>On the contrary, we would like to hide our data.</a:t>
            </a:r>
          </a:p>
          <a:p>
            <a:r>
              <a:rPr lang="en-US" dirty="0">
                <a:latin typeface="Rockwell Extra Bold" panose="02060903040505020403" pitchFamily="18" charset="0"/>
              </a:rPr>
              <a:t>So we will instead use the PRIVATE access modifier.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796ED-9D04-CE85-F748-2F5ACF80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626" y="1683861"/>
            <a:ext cx="3801374" cy="22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45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2960</Words>
  <Application>Microsoft Office PowerPoint</Application>
  <PresentationFormat>Widescreen</PresentationFormat>
  <Paragraphs>560</Paragraphs>
  <Slides>122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8" baseType="lpstr">
      <vt:lpstr>Arial</vt:lpstr>
      <vt:lpstr>Calibri</vt:lpstr>
      <vt:lpstr>Calibri Light</vt:lpstr>
      <vt:lpstr>Rockwell</vt:lpstr>
      <vt:lpstr>Rockwell Extra Bold</vt:lpstr>
      <vt:lpstr>Office Theme</vt:lpstr>
      <vt:lpstr>Introduction to O.O.P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Grouping Data</vt:lpstr>
      <vt:lpstr>Grouping Data</vt:lpstr>
      <vt:lpstr>Data</vt:lpstr>
      <vt:lpstr>Class</vt:lpstr>
      <vt:lpstr>Class</vt:lpstr>
      <vt:lpstr>Class</vt:lpstr>
      <vt:lpstr>Class Definition</vt:lpstr>
      <vt:lpstr>Class Definition</vt:lpstr>
      <vt:lpstr>Class Definition</vt:lpstr>
      <vt:lpstr>Class Definition</vt:lpstr>
      <vt:lpstr>Class Definition</vt:lpstr>
      <vt:lpstr>Class Definition</vt:lpstr>
      <vt:lpstr>Class Definition</vt:lpstr>
      <vt:lpstr>Class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 Instantiation</vt:lpstr>
      <vt:lpstr>Class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Constructor</vt:lpstr>
      <vt:lpstr>Class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Class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Properties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  <vt:lpstr>Access Modifiers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O.O.P</dc:title>
  <dc:creator>mf t nhngn</dc:creator>
  <cp:lastModifiedBy>mf t nhngn</cp:lastModifiedBy>
  <cp:revision>2</cp:revision>
  <dcterms:created xsi:type="dcterms:W3CDTF">2023-11-25T22:29:34Z</dcterms:created>
  <dcterms:modified xsi:type="dcterms:W3CDTF">2023-11-27T19:02:16Z</dcterms:modified>
</cp:coreProperties>
</file>